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62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y="5143500" cx="9144000"/>
  <p:notesSz cx="6858000" cy="9144000"/>
  <p:embeddedFontLst>
    <p:embeddedFont>
      <p:font typeface="Open Sans SemiBold"/>
      <p:regular r:id="rId21"/>
      <p:bold r:id="rId22"/>
      <p:italic r:id="rId23"/>
      <p:boldItalic r:id="rId24"/>
    </p:embeddedFont>
    <p:embeddedFont>
      <p:font typeface="Lexend Deca"/>
      <p:regular r:id="rId25"/>
      <p:bold r:id="rId26"/>
    </p:embeddedFont>
    <p:embeddedFont>
      <p:font typeface="Open Sans Light"/>
      <p:regular r:id="rId27"/>
      <p:bold r:id="rId28"/>
      <p:italic r:id="rId29"/>
      <p:boldItalic r:id="rId30"/>
    </p:embeddedFont>
    <p:embeddedFont>
      <p:font typeface="Open Sans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font" Target="fonts/OpenSansSemiBold-bold.fntdata"/><Relationship Id="rId21" Type="http://schemas.openxmlformats.org/officeDocument/2006/relationships/font" Target="fonts/OpenSansSemiBold-regular.fntdata"/><Relationship Id="rId24" Type="http://schemas.openxmlformats.org/officeDocument/2006/relationships/font" Target="fonts/OpenSansSemiBold-boldItalic.fntdata"/><Relationship Id="rId23" Type="http://schemas.openxmlformats.org/officeDocument/2006/relationships/font" Target="fonts/OpenSansSemiBold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LexendDeca-bold.fntdata"/><Relationship Id="rId25" Type="http://schemas.openxmlformats.org/officeDocument/2006/relationships/font" Target="fonts/LexendDeca-regular.fntdata"/><Relationship Id="rId28" Type="http://schemas.openxmlformats.org/officeDocument/2006/relationships/font" Target="fonts/OpenSansLight-bold.fntdata"/><Relationship Id="rId27" Type="http://schemas.openxmlformats.org/officeDocument/2006/relationships/font" Target="fonts/OpenSansLight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OpenSansLight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OpenSans-regular.fntdata"/><Relationship Id="rId30" Type="http://schemas.openxmlformats.org/officeDocument/2006/relationships/font" Target="fonts/OpenSansLight-boldItalic.fntdata"/><Relationship Id="rId11" Type="http://schemas.openxmlformats.org/officeDocument/2006/relationships/slide" Target="slides/slide7.xml"/><Relationship Id="rId33" Type="http://schemas.openxmlformats.org/officeDocument/2006/relationships/font" Target="fonts/OpenSans-italic.fntdata"/><Relationship Id="rId10" Type="http://schemas.openxmlformats.org/officeDocument/2006/relationships/slide" Target="slides/slide6.xml"/><Relationship Id="rId32" Type="http://schemas.openxmlformats.org/officeDocument/2006/relationships/font" Target="fonts/OpenSans-bold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34" Type="http://schemas.openxmlformats.org/officeDocument/2006/relationships/font" Target="fonts/OpenSans-boldItalic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efa8099535_0_2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efa8099535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5f391192_0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5f391192_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Needed: GDP per capita for this countries in 2020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efa8099535_0_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efa8099535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 GDP per capita for this countries in 2020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efa8099535_0_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efa8099535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5f391192_0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35f391192_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5ed75ccf_0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35ed75ccf_0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606f1c2d_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606f1c2d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b375508a0d_0_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b375508a0d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b375508a0d_0_6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b375508a0d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b375508a0d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b375508a0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b375508a0d_0_5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b375508a0d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b375508a0d_0_4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b375508a0d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5f391192_0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5f391192_0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efa8099535_0_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1efa8099535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image" Target="../media/image17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964250" y="351375"/>
            <a:ext cx="7215600" cy="2467800"/>
          </a:xfrm>
          <a:prstGeom prst="rect">
            <a:avLst/>
          </a:prstGeom>
          <a:effectLst>
            <a:outerShdw blurRad="85725" rotWithShape="0" algn="bl" dir="5400000" dist="28575">
              <a:schemeClr val="dk1">
                <a:alpha val="38000"/>
              </a:scheme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1"/>
          <p:cNvSpPr/>
          <p:nvPr/>
        </p:nvSpPr>
        <p:spPr>
          <a:xfrm>
            <a:off x="449425" y="420325"/>
            <a:ext cx="8245200" cy="4302900"/>
          </a:xfrm>
          <a:prstGeom prst="roundRect">
            <a:avLst>
              <a:gd fmla="val 1132" name="adj"/>
            </a:avLst>
          </a:prstGeom>
          <a:solidFill>
            <a:srgbClr val="FFFFFF"/>
          </a:solidFill>
          <a:ln>
            <a:noFill/>
          </a:ln>
          <a:effectLst>
            <a:outerShdw blurRad="214313" rotWithShape="0" algn="bl" dir="5400000" dist="76200">
              <a:schemeClr val="dk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1"/>
          <p:cNvSpPr txBox="1"/>
          <p:nvPr>
            <p:ph idx="1" type="body"/>
          </p:nvPr>
        </p:nvSpPr>
        <p:spPr>
          <a:xfrm>
            <a:off x="678250" y="4277300"/>
            <a:ext cx="7787400" cy="44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ctr">
              <a:spcBef>
                <a:spcPts val="36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/>
        </p:txBody>
      </p:sp>
      <p:sp>
        <p:nvSpPr>
          <p:cNvPr id="62" name="Google Shape;62;p11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2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Only clouds">
  <p:cSld name="BLANK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Transparent clouds">
  <p:cSld name="BLANK_1_1">
    <p:bg>
      <p:bgPr>
        <a:gradFill>
          <a:gsLst>
            <a:gs pos="0">
              <a:schemeClr val="dk1"/>
            </a:gs>
            <a:gs pos="100000">
              <a:schemeClr val="accent2"/>
            </a:gs>
          </a:gsLst>
          <a:lin ang="5400012" scaled="0"/>
        </a:gra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8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4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Transparent city">
  <p:cSld name="BLANK_1_1_1">
    <p:bg>
      <p:bgPr>
        <a:gradFill>
          <a:gsLst>
            <a:gs pos="0">
              <a:schemeClr val="dk1"/>
            </a:gs>
            <a:gs pos="100000">
              <a:schemeClr val="accent2"/>
            </a:gs>
          </a:gsLst>
          <a:lin ang="5400012" scaled="0"/>
        </a:gra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5"/>
          <p:cNvPicPr preferRelativeResize="0"/>
          <p:nvPr/>
        </p:nvPicPr>
        <p:blipFill rotWithShape="1">
          <a:blip r:embed="rId2">
            <a:alphaModFix/>
          </a:blip>
          <a:srcRect b="0" l="0" r="0" t="19054"/>
          <a:stretch/>
        </p:blipFill>
        <p:spPr>
          <a:xfrm>
            <a:off x="0" y="3701723"/>
            <a:ext cx="9144000" cy="1441775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5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ctrTitle"/>
          </p:nvPr>
        </p:nvSpPr>
        <p:spPr>
          <a:xfrm>
            <a:off x="685800" y="1547887"/>
            <a:ext cx="7772400" cy="10272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" name="Google Shape;13;p3"/>
          <p:cNvSpPr txBox="1"/>
          <p:nvPr>
            <p:ph idx="1" type="subTitle"/>
          </p:nvPr>
        </p:nvSpPr>
        <p:spPr>
          <a:xfrm>
            <a:off x="685800" y="2671914"/>
            <a:ext cx="7772400" cy="31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bg>
      <p:bgPr>
        <a:gradFill>
          <a:gsLst>
            <a:gs pos="0">
              <a:schemeClr val="dk1"/>
            </a:gs>
            <a:gs pos="100000">
              <a:schemeClr val="accent1"/>
            </a:gs>
          </a:gsLst>
          <a:lin ang="5400012" scaled="0"/>
        </a:gra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4"/>
          <p:cNvPicPr preferRelativeResize="0"/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0" y="0"/>
            <a:ext cx="9144000" cy="51435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4"/>
          <p:cNvPicPr preferRelativeResize="0"/>
          <p:nvPr/>
        </p:nvPicPr>
        <p:blipFill rotWithShape="1">
          <a:blip r:embed="rId3">
            <a:alphaModFix/>
          </a:blip>
          <a:srcRect b="0" l="0" r="0" t="19054"/>
          <a:stretch/>
        </p:blipFill>
        <p:spPr>
          <a:xfrm>
            <a:off x="0" y="3701723"/>
            <a:ext cx="9144000" cy="1441775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4"/>
          <p:cNvSpPr txBox="1"/>
          <p:nvPr>
            <p:ph idx="1" type="body"/>
          </p:nvPr>
        </p:nvSpPr>
        <p:spPr>
          <a:xfrm>
            <a:off x="1291100" y="0"/>
            <a:ext cx="6561900" cy="4113900"/>
          </a:xfrm>
          <a:prstGeom prst="rect">
            <a:avLst/>
          </a:prstGeom>
          <a:effectLst>
            <a:outerShdw blurRad="57150" rotWithShape="0" algn="bl" dir="5400000" dist="19050">
              <a:schemeClr val="dk1">
                <a:alpha val="20000"/>
              </a:scheme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indent="-419100" lvl="0" marL="457200" rtl="0" algn="ctr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Open Sans SemiBold"/>
              <a:buChar char="⬩"/>
              <a:defRPr sz="3000">
                <a:solidFill>
                  <a:schemeClr val="l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indent="-419100" lvl="1" marL="9144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Open Sans SemiBold"/>
              <a:buChar char="◇"/>
              <a:defRPr sz="3000">
                <a:solidFill>
                  <a:schemeClr val="l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indent="-419100" lvl="2" marL="13716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Open Sans SemiBold"/>
              <a:buChar char="■"/>
              <a:defRPr sz="3000">
                <a:solidFill>
                  <a:schemeClr val="l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indent="-419100" lvl="3" marL="18288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Open Sans SemiBold"/>
              <a:buChar char="●"/>
              <a:defRPr sz="3000">
                <a:solidFill>
                  <a:schemeClr val="l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indent="-419100" lvl="4" marL="22860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Open Sans SemiBold"/>
              <a:buChar char="○"/>
              <a:defRPr sz="3000">
                <a:solidFill>
                  <a:schemeClr val="l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indent="-419100" lvl="5" marL="2743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Open Sans SemiBold"/>
              <a:buChar char="■"/>
              <a:defRPr sz="3000">
                <a:solidFill>
                  <a:schemeClr val="l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indent="-419100" lvl="6" marL="32004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Open Sans SemiBold"/>
              <a:buChar char="●"/>
              <a:defRPr sz="3000">
                <a:solidFill>
                  <a:schemeClr val="l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indent="-419100" lvl="7" marL="36576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Open Sans SemiBold"/>
              <a:buChar char="○"/>
              <a:defRPr sz="3000">
                <a:solidFill>
                  <a:schemeClr val="l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indent="-419100" lvl="8" marL="41148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Open Sans SemiBold"/>
              <a:buChar char="■"/>
              <a:defRPr sz="3000">
                <a:solidFill>
                  <a:schemeClr val="l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/>
        </p:txBody>
      </p:sp>
      <p:sp>
        <p:nvSpPr>
          <p:cNvPr id="18" name="Google Shape;18;p4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/>
          <p:nvPr/>
        </p:nvSpPr>
        <p:spPr>
          <a:xfrm>
            <a:off x="-8175" y="-8175"/>
            <a:ext cx="9144000" cy="1208400"/>
          </a:xfrm>
          <a:prstGeom prst="rect">
            <a:avLst/>
          </a:prstGeom>
          <a:gradFill>
            <a:gsLst>
              <a:gs pos="0">
                <a:srgbClr val="1A80F9">
                  <a:alpha val="49411"/>
                </a:srgbClr>
              </a:gs>
              <a:gs pos="100000">
                <a:srgbClr val="1A80F9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5"/>
          <p:cNvSpPr/>
          <p:nvPr/>
        </p:nvSpPr>
        <p:spPr>
          <a:xfrm>
            <a:off x="449425" y="915700"/>
            <a:ext cx="8245200" cy="3312000"/>
          </a:xfrm>
          <a:prstGeom prst="roundRect">
            <a:avLst>
              <a:gd fmla="val 1132" name="adj"/>
            </a:avLst>
          </a:prstGeom>
          <a:solidFill>
            <a:srgbClr val="FFFFFF"/>
          </a:solidFill>
          <a:ln>
            <a:noFill/>
          </a:ln>
          <a:effectLst>
            <a:outerShdw blurRad="214313" rotWithShape="0" algn="bl" dir="5400000" dist="76200">
              <a:schemeClr val="dk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" name="Google Shape;22;p5"/>
          <p:cNvPicPr preferRelativeResize="0"/>
          <p:nvPr/>
        </p:nvPicPr>
        <p:blipFill rotWithShape="1">
          <a:blip r:embed="rId2">
            <a:alphaModFix/>
          </a:blip>
          <a:srcRect b="0" l="0" r="0" t="19054"/>
          <a:stretch/>
        </p:blipFill>
        <p:spPr>
          <a:xfrm>
            <a:off x="0" y="3701723"/>
            <a:ext cx="9144000" cy="1441775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5"/>
          <p:cNvSpPr txBox="1"/>
          <p:nvPr>
            <p:ph type="title"/>
          </p:nvPr>
        </p:nvSpPr>
        <p:spPr>
          <a:xfrm>
            <a:off x="548700" y="354712"/>
            <a:ext cx="8046600" cy="490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" type="body"/>
          </p:nvPr>
        </p:nvSpPr>
        <p:spPr>
          <a:xfrm>
            <a:off x="890700" y="1200150"/>
            <a:ext cx="7362600" cy="266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spcBef>
                <a:spcPts val="600"/>
              </a:spcBef>
              <a:spcAft>
                <a:spcPts val="0"/>
              </a:spcAft>
              <a:buSzPts val="2000"/>
              <a:buChar char="⬩"/>
              <a:defRPr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◇"/>
              <a:defRPr/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indent="-355600" lvl="3" marL="18288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 + Image">
  <p:cSld name="TITLE_AND_BODY_1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449425" y="444800"/>
            <a:ext cx="8245200" cy="4249200"/>
          </a:xfrm>
          <a:prstGeom prst="roundRect">
            <a:avLst>
              <a:gd fmla="val 1132" name="adj"/>
            </a:avLst>
          </a:prstGeom>
          <a:solidFill>
            <a:srgbClr val="FFFFFF"/>
          </a:solidFill>
          <a:ln>
            <a:noFill/>
          </a:ln>
          <a:effectLst>
            <a:outerShdw blurRad="214313" rotWithShape="0" algn="bl" dir="5400000" dist="76200">
              <a:schemeClr val="dk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6"/>
          <p:cNvSpPr txBox="1"/>
          <p:nvPr>
            <p:ph type="title"/>
          </p:nvPr>
        </p:nvSpPr>
        <p:spPr>
          <a:xfrm>
            <a:off x="890700" y="888100"/>
            <a:ext cx="3677100" cy="490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" name="Google Shape;29;p6"/>
          <p:cNvSpPr txBox="1"/>
          <p:nvPr>
            <p:ph idx="1" type="body"/>
          </p:nvPr>
        </p:nvSpPr>
        <p:spPr>
          <a:xfrm>
            <a:off x="890700" y="1581150"/>
            <a:ext cx="3677100" cy="2655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spcBef>
                <a:spcPts val="600"/>
              </a:spcBef>
              <a:spcAft>
                <a:spcPts val="0"/>
              </a:spcAft>
              <a:buSzPts val="2000"/>
              <a:buChar char="⬩"/>
              <a:defRPr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◇"/>
              <a:defRPr/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indent="-355600" lvl="3" marL="18288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/>
          <p:nvPr/>
        </p:nvSpPr>
        <p:spPr>
          <a:xfrm>
            <a:off x="-8175" y="-8175"/>
            <a:ext cx="9144000" cy="1208400"/>
          </a:xfrm>
          <a:prstGeom prst="rect">
            <a:avLst/>
          </a:prstGeom>
          <a:gradFill>
            <a:gsLst>
              <a:gs pos="0">
                <a:srgbClr val="1A80F9">
                  <a:alpha val="49411"/>
                </a:srgbClr>
              </a:gs>
              <a:gs pos="100000">
                <a:srgbClr val="1A80F9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7"/>
          <p:cNvSpPr/>
          <p:nvPr/>
        </p:nvSpPr>
        <p:spPr>
          <a:xfrm>
            <a:off x="449425" y="915700"/>
            <a:ext cx="8245200" cy="3312000"/>
          </a:xfrm>
          <a:prstGeom prst="roundRect">
            <a:avLst>
              <a:gd fmla="val 1132" name="adj"/>
            </a:avLst>
          </a:prstGeom>
          <a:solidFill>
            <a:srgbClr val="FFFFFF"/>
          </a:solidFill>
          <a:ln>
            <a:noFill/>
          </a:ln>
          <a:effectLst>
            <a:outerShdw blurRad="214313" rotWithShape="0" algn="bl" dir="5400000" dist="76200">
              <a:schemeClr val="dk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4" name="Google Shape;34;p7"/>
          <p:cNvPicPr preferRelativeResize="0"/>
          <p:nvPr/>
        </p:nvPicPr>
        <p:blipFill rotWithShape="1">
          <a:blip r:embed="rId2">
            <a:alphaModFix/>
          </a:blip>
          <a:srcRect b="0" l="0" r="0" t="19054"/>
          <a:stretch/>
        </p:blipFill>
        <p:spPr>
          <a:xfrm>
            <a:off x="0" y="3701723"/>
            <a:ext cx="9144000" cy="144177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7"/>
          <p:cNvSpPr txBox="1"/>
          <p:nvPr>
            <p:ph type="title"/>
          </p:nvPr>
        </p:nvSpPr>
        <p:spPr>
          <a:xfrm>
            <a:off x="548700" y="354712"/>
            <a:ext cx="8046600" cy="490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890700" y="1200150"/>
            <a:ext cx="3502200" cy="273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⬩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◇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7" name="Google Shape;37;p7"/>
          <p:cNvSpPr txBox="1"/>
          <p:nvPr>
            <p:ph idx="2" type="body"/>
          </p:nvPr>
        </p:nvSpPr>
        <p:spPr>
          <a:xfrm>
            <a:off x="4751000" y="1200150"/>
            <a:ext cx="3502200" cy="273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⬩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◇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/>
          <p:nvPr/>
        </p:nvSpPr>
        <p:spPr>
          <a:xfrm>
            <a:off x="-8175" y="-8175"/>
            <a:ext cx="9144000" cy="1208400"/>
          </a:xfrm>
          <a:prstGeom prst="rect">
            <a:avLst/>
          </a:prstGeom>
          <a:gradFill>
            <a:gsLst>
              <a:gs pos="0">
                <a:srgbClr val="1A80F9">
                  <a:alpha val="49411"/>
                </a:srgbClr>
              </a:gs>
              <a:gs pos="100000">
                <a:srgbClr val="1A80F9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8"/>
          <p:cNvSpPr/>
          <p:nvPr/>
        </p:nvSpPr>
        <p:spPr>
          <a:xfrm>
            <a:off x="449425" y="915700"/>
            <a:ext cx="8245200" cy="3312000"/>
          </a:xfrm>
          <a:prstGeom prst="roundRect">
            <a:avLst>
              <a:gd fmla="val 1132" name="adj"/>
            </a:avLst>
          </a:prstGeom>
          <a:solidFill>
            <a:srgbClr val="FFFFFF"/>
          </a:solidFill>
          <a:ln>
            <a:noFill/>
          </a:ln>
          <a:effectLst>
            <a:outerShdw blurRad="214313" rotWithShape="0" algn="bl" dir="5400000" dist="76200">
              <a:schemeClr val="dk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2" name="Google Shape;42;p8"/>
          <p:cNvPicPr preferRelativeResize="0"/>
          <p:nvPr/>
        </p:nvPicPr>
        <p:blipFill rotWithShape="1">
          <a:blip r:embed="rId2">
            <a:alphaModFix/>
          </a:blip>
          <a:srcRect b="0" l="0" r="0" t="19054"/>
          <a:stretch/>
        </p:blipFill>
        <p:spPr>
          <a:xfrm>
            <a:off x="0" y="3701723"/>
            <a:ext cx="9144000" cy="1441775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8"/>
          <p:cNvSpPr txBox="1"/>
          <p:nvPr>
            <p:ph type="title"/>
          </p:nvPr>
        </p:nvSpPr>
        <p:spPr>
          <a:xfrm>
            <a:off x="548700" y="354712"/>
            <a:ext cx="8046600" cy="490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44" name="Google Shape;44;p8"/>
          <p:cNvSpPr txBox="1"/>
          <p:nvPr>
            <p:ph idx="1" type="body"/>
          </p:nvPr>
        </p:nvSpPr>
        <p:spPr>
          <a:xfrm>
            <a:off x="890700" y="1200150"/>
            <a:ext cx="2299500" cy="2742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⬩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◇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45" name="Google Shape;45;p8"/>
          <p:cNvSpPr txBox="1"/>
          <p:nvPr>
            <p:ph idx="2" type="body"/>
          </p:nvPr>
        </p:nvSpPr>
        <p:spPr>
          <a:xfrm>
            <a:off x="3390025" y="1200150"/>
            <a:ext cx="2299500" cy="2742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⬩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◇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46" name="Google Shape;46;p8"/>
          <p:cNvSpPr txBox="1"/>
          <p:nvPr>
            <p:ph idx="3" type="body"/>
          </p:nvPr>
        </p:nvSpPr>
        <p:spPr>
          <a:xfrm>
            <a:off x="5889349" y="1200150"/>
            <a:ext cx="2299500" cy="2742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⬩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◇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-8175" y="-8175"/>
            <a:ext cx="9144000" cy="1208400"/>
          </a:xfrm>
          <a:prstGeom prst="rect">
            <a:avLst/>
          </a:prstGeom>
          <a:gradFill>
            <a:gsLst>
              <a:gs pos="0">
                <a:srgbClr val="1A80F9">
                  <a:alpha val="49411"/>
                </a:srgbClr>
              </a:gs>
              <a:gs pos="100000">
                <a:srgbClr val="1A80F9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9"/>
          <p:cNvSpPr/>
          <p:nvPr/>
        </p:nvSpPr>
        <p:spPr>
          <a:xfrm>
            <a:off x="449425" y="915700"/>
            <a:ext cx="8245200" cy="3312000"/>
          </a:xfrm>
          <a:prstGeom prst="roundRect">
            <a:avLst>
              <a:gd fmla="val 1132" name="adj"/>
            </a:avLst>
          </a:prstGeom>
          <a:solidFill>
            <a:srgbClr val="FFFFFF"/>
          </a:solidFill>
          <a:ln>
            <a:noFill/>
          </a:ln>
          <a:effectLst>
            <a:outerShdw blurRad="214313" rotWithShape="0" algn="bl" dir="5400000" dist="76200">
              <a:schemeClr val="dk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1" name="Google Shape;51;p9"/>
          <p:cNvPicPr preferRelativeResize="0"/>
          <p:nvPr/>
        </p:nvPicPr>
        <p:blipFill rotWithShape="1">
          <a:blip r:embed="rId2">
            <a:alphaModFix/>
          </a:blip>
          <a:srcRect b="0" l="0" r="0" t="19054"/>
          <a:stretch/>
        </p:blipFill>
        <p:spPr>
          <a:xfrm>
            <a:off x="0" y="3701723"/>
            <a:ext cx="9144000" cy="1441775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9"/>
          <p:cNvSpPr txBox="1"/>
          <p:nvPr>
            <p:ph type="title"/>
          </p:nvPr>
        </p:nvSpPr>
        <p:spPr>
          <a:xfrm>
            <a:off x="548700" y="354712"/>
            <a:ext cx="8046600" cy="490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3" name="Google Shape;53;p9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No city">
  <p:cSld name="TITLE_ONLY_1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/>
          <p:nvPr/>
        </p:nvSpPr>
        <p:spPr>
          <a:xfrm>
            <a:off x="-8175" y="-8175"/>
            <a:ext cx="9144000" cy="1208400"/>
          </a:xfrm>
          <a:prstGeom prst="rect">
            <a:avLst/>
          </a:prstGeom>
          <a:gradFill>
            <a:gsLst>
              <a:gs pos="0">
                <a:srgbClr val="1A80F9">
                  <a:alpha val="49411"/>
                </a:srgbClr>
              </a:gs>
              <a:gs pos="100000">
                <a:srgbClr val="1A80F9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0"/>
          <p:cNvSpPr/>
          <p:nvPr/>
        </p:nvSpPr>
        <p:spPr>
          <a:xfrm>
            <a:off x="449425" y="915700"/>
            <a:ext cx="8245200" cy="3312000"/>
          </a:xfrm>
          <a:prstGeom prst="roundRect">
            <a:avLst>
              <a:gd fmla="val 1132" name="adj"/>
            </a:avLst>
          </a:prstGeom>
          <a:solidFill>
            <a:srgbClr val="FFFFFF"/>
          </a:solidFill>
          <a:ln>
            <a:noFill/>
          </a:ln>
          <a:effectLst>
            <a:outerShdw blurRad="214313" rotWithShape="0" algn="bl" dir="5400000" dist="76200">
              <a:schemeClr val="dk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0"/>
          <p:cNvSpPr txBox="1"/>
          <p:nvPr>
            <p:ph type="title"/>
          </p:nvPr>
        </p:nvSpPr>
        <p:spPr>
          <a:xfrm>
            <a:off x="548700" y="354712"/>
            <a:ext cx="8046600" cy="490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8" name="Google Shape;58;p10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5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548700" y="354712"/>
            <a:ext cx="8046600" cy="490800"/>
          </a:xfrm>
          <a:prstGeom prst="rect">
            <a:avLst/>
          </a:prstGeom>
          <a:noFill/>
          <a:ln>
            <a:noFill/>
          </a:ln>
          <a:effectLst>
            <a:outerShdw blurRad="28575" rotWithShape="0" algn="bl" dir="5400000" dist="19050">
              <a:schemeClr val="dk1">
                <a:alpha val="10000"/>
              </a:schemeClr>
            </a:outerShdw>
          </a:effectLst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Lexend Deca"/>
              <a:buNone/>
              <a:defRPr b="1" sz="2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Lexend Deca"/>
              <a:buNone/>
              <a:defRPr b="1" sz="2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Lexend Deca"/>
              <a:buNone/>
              <a:defRPr b="1" sz="2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Lexend Deca"/>
              <a:buNone/>
              <a:defRPr b="1" sz="2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Lexend Deca"/>
              <a:buNone/>
              <a:defRPr b="1" sz="2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Lexend Deca"/>
              <a:buNone/>
              <a:defRPr b="1" sz="2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Lexend Deca"/>
              <a:buNone/>
              <a:defRPr b="1" sz="2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Lexend Deca"/>
              <a:buNone/>
              <a:defRPr b="1" sz="2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Lexend Deca"/>
              <a:buNone/>
              <a:defRPr b="1" sz="2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90700" y="1200150"/>
            <a:ext cx="7362600" cy="26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Open Sans Light"/>
              <a:buChar char="⬩"/>
              <a:defRPr sz="20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556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Open Sans Light"/>
              <a:buChar char="◇"/>
              <a:defRPr sz="20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556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Open Sans Light"/>
              <a:buChar char="■"/>
              <a:defRPr sz="20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3556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Open Sans Light"/>
              <a:buChar char="●"/>
              <a:defRPr sz="20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3556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Open Sans Light"/>
              <a:buChar char="○"/>
              <a:defRPr sz="20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3556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Open Sans Light"/>
              <a:buChar char="■"/>
              <a:defRPr sz="20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3556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Open Sans Light"/>
              <a:buChar char="●"/>
              <a:defRPr sz="20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3556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Open Sans Light"/>
              <a:buChar char="○"/>
              <a:defRPr sz="20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3556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Open Sans Light"/>
              <a:buChar char="■"/>
              <a:defRPr sz="20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chemeClr val="dk1">
                <a:alpha val="50000"/>
              </a:scheme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 algn="ct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 rtl="0" algn="ct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 rtl="0" algn="ct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 rtl="0" algn="ct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 rtl="0" algn="ct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 rtl="0" algn="ct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 rtl="0" algn="ct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 rtl="0" algn="ct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ctrTitle"/>
          </p:nvPr>
        </p:nvSpPr>
        <p:spPr>
          <a:xfrm>
            <a:off x="809950" y="337175"/>
            <a:ext cx="7275000" cy="364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Mini-Project: SQL</a:t>
            </a:r>
            <a:endParaRPr sz="3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Where to implement r</a:t>
            </a:r>
            <a:r>
              <a:rPr lang="en" sz="2300"/>
              <a:t>enewable energy in the world</a:t>
            </a:r>
            <a:endParaRPr sz="4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/>
              <a:t>SQUELISTAS</a:t>
            </a:r>
            <a:endParaRPr sz="4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Team: Ana, Ettore &amp; Miriam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5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6" name="Google Shape;13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4050" y="188975"/>
            <a:ext cx="5959526" cy="4657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accent1"/>
            </a:gs>
            <a:gs pos="58999">
              <a:schemeClr val="accent2"/>
            </a:gs>
            <a:gs pos="100000">
              <a:schemeClr val="accent4"/>
            </a:gs>
          </a:gsLst>
          <a:lin ang="5400700" scaled="0"/>
        </a:gra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6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2" name="Google Shape;14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100" y="808950"/>
            <a:ext cx="8749001" cy="2828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7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8" name="Google Shape;14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46650"/>
            <a:ext cx="8839203" cy="3013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8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4" name="Google Shape;15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938" y="464950"/>
            <a:ext cx="8425925" cy="3686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9"/>
          <p:cNvSpPr txBox="1"/>
          <p:nvPr>
            <p:ph type="title"/>
          </p:nvPr>
        </p:nvSpPr>
        <p:spPr>
          <a:xfrm>
            <a:off x="548700" y="354712"/>
            <a:ext cx="8046600" cy="490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 &amp; Business implications</a:t>
            </a:r>
            <a:endParaRPr/>
          </a:p>
        </p:txBody>
      </p:sp>
      <p:sp>
        <p:nvSpPr>
          <p:cNvPr id="160" name="Google Shape;160;p29"/>
          <p:cNvSpPr txBox="1"/>
          <p:nvPr>
            <p:ph idx="1" type="body"/>
          </p:nvPr>
        </p:nvSpPr>
        <p:spPr>
          <a:xfrm>
            <a:off x="713900" y="1042950"/>
            <a:ext cx="7629600" cy="2871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⬩"/>
            </a:pPr>
            <a:r>
              <a:rPr lang="en" sz="1800"/>
              <a:t>The region with less access to electricity  (and including clean fuel for cooking) is Africa and according to GDP measures, it is also reported with lowest growth. 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⬩"/>
            </a:pPr>
            <a:r>
              <a:rPr lang="en" sz="1800"/>
              <a:t>Countries such as Qatar, Iceland and Singapore are reported with greater energy consumption, so these countries are potential targets, taking into consideration its GDP per capita.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⬩"/>
            </a:pPr>
            <a:r>
              <a:rPr lang="en" sz="1800"/>
              <a:t>The countries with lowest electricity access could benefit the most by renewable energies and potentially increase their GDP. 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⬩"/>
            </a:pPr>
            <a:r>
              <a:rPr lang="en" sz="1800">
                <a:solidFill>
                  <a:srgbClr val="980000"/>
                </a:solidFill>
              </a:rPr>
              <a:t>FUNDING NEEDED</a:t>
            </a:r>
            <a:endParaRPr sz="1800">
              <a:solidFill>
                <a:srgbClr val="980000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61" name="Google Shape;161;p29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0"/>
          <p:cNvSpPr txBox="1"/>
          <p:nvPr>
            <p:ph idx="1" type="body"/>
          </p:nvPr>
        </p:nvSpPr>
        <p:spPr>
          <a:xfrm>
            <a:off x="1689975" y="313450"/>
            <a:ext cx="5394000" cy="850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Major Obstacles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7" name="Google Shape;167;p30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8" name="Google Shape;168;p30"/>
          <p:cNvSpPr txBox="1"/>
          <p:nvPr>
            <p:ph idx="4294967295" type="subTitle"/>
          </p:nvPr>
        </p:nvSpPr>
        <p:spPr>
          <a:xfrm>
            <a:off x="519550" y="1427800"/>
            <a:ext cx="7843500" cy="2648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Open Sans"/>
              <a:buChar char="⬩"/>
            </a:pPr>
            <a:r>
              <a:rPr b="1" lang="en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Technical complexity of the selected database.</a:t>
            </a:r>
            <a:endParaRPr b="1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Open Sans"/>
              <a:buChar char="⬩"/>
            </a:pPr>
            <a:r>
              <a:rPr b="1" lang="en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Learning to use My SQL workbench in a short period of time.</a:t>
            </a:r>
            <a:endParaRPr b="1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Open Sans"/>
              <a:buChar char="⬩"/>
            </a:pPr>
            <a:r>
              <a:rPr b="1" lang="en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Some retrieved data from SQL was not consistent with what we saw from tableau. Need more time to solve this.</a:t>
            </a:r>
            <a:endParaRPr b="1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Open Sans"/>
              <a:buChar char="⬩"/>
            </a:pPr>
            <a:r>
              <a:rPr b="1" lang="en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Health and time constraints.</a:t>
            </a:r>
            <a:endParaRPr b="1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accent1"/>
            </a:gs>
            <a:gs pos="64000">
              <a:srgbClr val="E8C4EC"/>
            </a:gs>
            <a:gs pos="100000">
              <a:schemeClr val="accent2"/>
            </a:gs>
          </a:gsLst>
          <a:lin ang="5400012" scaled="0"/>
        </a:grad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1"/>
          <p:cNvSpPr txBox="1"/>
          <p:nvPr>
            <p:ph idx="4294967295" type="ctrTitle"/>
          </p:nvPr>
        </p:nvSpPr>
        <p:spPr>
          <a:xfrm>
            <a:off x="2233200" y="2094213"/>
            <a:ext cx="58869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Thank you!</a:t>
            </a:r>
            <a:endParaRPr sz="6000"/>
          </a:p>
        </p:txBody>
      </p:sp>
      <p:sp>
        <p:nvSpPr>
          <p:cNvPr id="174" name="Google Shape;174;p31"/>
          <p:cNvSpPr/>
          <p:nvPr/>
        </p:nvSpPr>
        <p:spPr>
          <a:xfrm>
            <a:off x="4748202" y="1962597"/>
            <a:ext cx="195774" cy="186932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57150" rotWithShape="0" algn="bl" dir="5400000" dist="19050">
              <a:schemeClr val="dk1">
                <a:alpha val="3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5" name="Google Shape;175;p31"/>
          <p:cNvGrpSpPr/>
          <p:nvPr/>
        </p:nvGrpSpPr>
        <p:grpSpPr>
          <a:xfrm>
            <a:off x="4505213" y="912842"/>
            <a:ext cx="838737" cy="838952"/>
            <a:chOff x="6654650" y="3665275"/>
            <a:chExt cx="409100" cy="409125"/>
          </a:xfrm>
        </p:grpSpPr>
        <p:sp>
          <p:nvSpPr>
            <p:cNvPr id="176" name="Google Shape;176;p31"/>
            <p:cNvSpPr/>
            <p:nvPr/>
          </p:nvSpPr>
          <p:spPr>
            <a:xfrm>
              <a:off x="6808525" y="3819150"/>
              <a:ext cx="211875" cy="211900"/>
            </a:xfrm>
            <a:custGeom>
              <a:rect b="b" l="l" r="r" t="t"/>
              <a:pathLst>
                <a:path extrusionOk="0" h="8476" w="8475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31"/>
            <p:cNvSpPr/>
            <p:nvPr/>
          </p:nvSpPr>
          <p:spPr>
            <a:xfrm>
              <a:off x="6654650" y="3665275"/>
              <a:ext cx="409100" cy="409125"/>
            </a:xfrm>
            <a:custGeom>
              <a:rect b="b" l="l" r="r" t="t"/>
              <a:pathLst>
                <a:path extrusionOk="0" h="16365" w="16364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" name="Google Shape;178;p31"/>
          <p:cNvGrpSpPr/>
          <p:nvPr/>
        </p:nvGrpSpPr>
        <p:grpSpPr>
          <a:xfrm rot="1056959">
            <a:off x="3696844" y="1572416"/>
            <a:ext cx="554133" cy="554193"/>
            <a:chOff x="570875" y="4322250"/>
            <a:chExt cx="443300" cy="443325"/>
          </a:xfrm>
        </p:grpSpPr>
        <p:sp>
          <p:nvSpPr>
            <p:cNvPr id="179" name="Google Shape;179;p31"/>
            <p:cNvSpPr/>
            <p:nvPr/>
          </p:nvSpPr>
          <p:spPr>
            <a:xfrm>
              <a:off x="570875" y="4322250"/>
              <a:ext cx="443300" cy="443325"/>
            </a:xfrm>
            <a:custGeom>
              <a:rect b="b" l="l" r="r" t="t"/>
              <a:pathLst>
                <a:path extrusionOk="0" h="17733" w="17732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31"/>
            <p:cNvSpPr/>
            <p:nvPr/>
          </p:nvSpPr>
          <p:spPr>
            <a:xfrm>
              <a:off x="597725" y="4665400"/>
              <a:ext cx="73300" cy="73300"/>
            </a:xfrm>
            <a:custGeom>
              <a:rect b="b" l="l" r="r" t="t"/>
              <a:pathLst>
                <a:path extrusionOk="0" h="2932" w="2932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31"/>
            <p:cNvSpPr/>
            <p:nvPr/>
          </p:nvSpPr>
          <p:spPr>
            <a:xfrm>
              <a:off x="654525" y="4708150"/>
              <a:ext cx="47025" cy="47025"/>
            </a:xfrm>
            <a:custGeom>
              <a:rect b="b" l="l" r="r" t="t"/>
              <a:pathLst>
                <a:path extrusionOk="0" h="1881" w="1881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31"/>
            <p:cNvSpPr/>
            <p:nvPr/>
          </p:nvSpPr>
          <p:spPr>
            <a:xfrm>
              <a:off x="581250" y="4634875"/>
              <a:ext cx="47050" cy="47050"/>
            </a:xfrm>
            <a:custGeom>
              <a:rect b="b" l="l" r="r" t="t"/>
              <a:pathLst>
                <a:path extrusionOk="0" h="1882" w="1882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3" name="Google Shape;183;p31"/>
          <p:cNvSpPr/>
          <p:nvPr/>
        </p:nvSpPr>
        <p:spPr>
          <a:xfrm rot="2466699">
            <a:off x="3759072" y="1075454"/>
            <a:ext cx="272004" cy="259719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57150" rotWithShape="0" algn="bl" dir="5400000" dist="19050">
              <a:schemeClr val="dk1">
                <a:alpha val="3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31"/>
          <p:cNvSpPr/>
          <p:nvPr/>
        </p:nvSpPr>
        <p:spPr>
          <a:xfrm rot="-1609366">
            <a:off x="4156871" y="1238872"/>
            <a:ext cx="195747" cy="186906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57150" rotWithShape="0" algn="bl" dir="5400000" dist="19050">
              <a:schemeClr val="dk1">
                <a:alpha val="3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31"/>
          <p:cNvSpPr/>
          <p:nvPr/>
        </p:nvSpPr>
        <p:spPr>
          <a:xfrm rot="2926172">
            <a:off x="5343754" y="1386941"/>
            <a:ext cx="146594" cy="139973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57150" rotWithShape="0" algn="bl" dir="5400000" dist="19050">
              <a:schemeClr val="dk1">
                <a:alpha val="3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31"/>
          <p:cNvSpPr/>
          <p:nvPr/>
        </p:nvSpPr>
        <p:spPr>
          <a:xfrm rot="-1609329">
            <a:off x="4733723" y="449250"/>
            <a:ext cx="132067" cy="126102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57150" rotWithShape="0" algn="bl" dir="5400000" dist="19050">
              <a:schemeClr val="dk1">
                <a:alpha val="3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31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548700" y="354712"/>
            <a:ext cx="8046600" cy="490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</a:t>
            </a:r>
            <a:r>
              <a:rPr lang="en"/>
              <a:t> of the Analysis</a:t>
            </a:r>
            <a:endParaRPr/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764400" y="1693325"/>
            <a:ext cx="5500800" cy="208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/>
              <a:t>Research questions: </a:t>
            </a:r>
            <a:endParaRPr b="1"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/>
              <a:t>In 2020</a:t>
            </a:r>
            <a:endParaRPr b="1" sz="1200"/>
          </a:p>
          <a:p>
            <a:pPr indent="-304800" lvl="0" marL="457200" rtl="0" algn="l">
              <a:spcBef>
                <a:spcPts val="600"/>
              </a:spcBef>
              <a:spcAft>
                <a:spcPts val="0"/>
              </a:spcAft>
              <a:buSzPts val="1200"/>
              <a:buAutoNum type="arabicPeriod"/>
            </a:pPr>
            <a:r>
              <a:rPr lang="en" sz="1200"/>
              <a:t>Which are the countries that have the least low-carbon electricity?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 sz="1200"/>
              <a:t>Which countries had least access of electricity?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 sz="1200"/>
              <a:t>Which countries have the least renewable energy share in the total final energy consumption?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 sz="1200"/>
              <a:t>Which are the countries that have the least access to clean fuels for cooking?</a:t>
            </a:r>
            <a:endParaRPr/>
          </a:p>
        </p:txBody>
      </p:sp>
      <p:sp>
        <p:nvSpPr>
          <p:cNvPr id="84" name="Google Shape;84;p17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5" name="Google Shape;85;p17"/>
          <p:cNvSpPr txBox="1"/>
          <p:nvPr>
            <p:ph idx="2" type="body"/>
          </p:nvPr>
        </p:nvSpPr>
        <p:spPr>
          <a:xfrm>
            <a:off x="6459775" y="2051475"/>
            <a:ext cx="2008800" cy="1239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200"/>
              <a:t>Hypothesis: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Countries with higher GDP have more access to electricity.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7"/>
          <p:cNvSpPr txBox="1"/>
          <p:nvPr/>
        </p:nvSpPr>
        <p:spPr>
          <a:xfrm>
            <a:off x="764400" y="1111625"/>
            <a:ext cx="7194300" cy="5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Stakeholder:  Renewable energy company (Developing Solar and Wind), which wants to know which region(s) in the world  should open operations.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type="title"/>
          </p:nvPr>
        </p:nvSpPr>
        <p:spPr>
          <a:xfrm>
            <a:off x="548700" y="354712"/>
            <a:ext cx="8046600" cy="490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Chosen data, </a:t>
            </a:r>
            <a:r>
              <a:rPr lang="en"/>
              <a:t>challenges</a:t>
            </a:r>
            <a:r>
              <a:rPr lang="en"/>
              <a:t> and ERD</a:t>
            </a:r>
            <a:endParaRPr/>
          </a:p>
        </p:txBody>
      </p:sp>
      <p:sp>
        <p:nvSpPr>
          <p:cNvPr id="92" name="Google Shape;92;p18"/>
          <p:cNvSpPr txBox="1"/>
          <p:nvPr>
            <p:ph idx="1" type="body"/>
          </p:nvPr>
        </p:nvSpPr>
        <p:spPr>
          <a:xfrm>
            <a:off x="481350" y="919100"/>
            <a:ext cx="3427200" cy="319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Dataset used: Global Data on Sustainable Energy (2000-2020). Sources: </a:t>
            </a:r>
            <a:r>
              <a:rPr lang="en" sz="1400">
                <a:solidFill>
                  <a:srgbClr val="3C404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World Bank, International Energy Agency, and ourworldindata.org </a:t>
            </a:r>
            <a:r>
              <a:rPr lang="en" sz="1000"/>
              <a:t>195 countries in the world but in database 173 were part of the study.</a:t>
            </a:r>
            <a:endParaRPr sz="1000"/>
          </a:p>
          <a:p>
            <a:pPr indent="0" lvl="0" marL="0" rtl="0" algn="l">
              <a:lnSpc>
                <a:spcPct val="122222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/>
              <a:t>Challenges:</a:t>
            </a:r>
            <a:endParaRPr sz="1000"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⬩"/>
            </a:pPr>
            <a:r>
              <a:rPr lang="en" sz="1300"/>
              <a:t>Defining how to arrange the data in different tables. 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⬩"/>
            </a:pPr>
            <a:r>
              <a:rPr lang="en" sz="1300"/>
              <a:t>Data wrangling in Python for uploading in My SQL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⬩"/>
            </a:pPr>
            <a:r>
              <a:rPr lang="en" sz="1300"/>
              <a:t>Too much time to figure out how to populate data</a:t>
            </a:r>
            <a:endParaRPr sz="13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sp>
        <p:nvSpPr>
          <p:cNvPr id="93" name="Google Shape;93;p18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4" name="Google Shape;9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8575" y="919100"/>
            <a:ext cx="4768675" cy="3757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>
            <p:ph type="ctrTitle"/>
          </p:nvPr>
        </p:nvSpPr>
        <p:spPr>
          <a:xfrm>
            <a:off x="685800" y="1547887"/>
            <a:ext cx="7772400" cy="10272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SQL Queries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/>
          <p:nvPr>
            <p:ph type="ctrTitle"/>
          </p:nvPr>
        </p:nvSpPr>
        <p:spPr>
          <a:xfrm>
            <a:off x="969825" y="382550"/>
            <a:ext cx="6773100" cy="631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Countries with the lowest</a:t>
            </a:r>
            <a:r>
              <a:rPr lang="en" sz="3300"/>
              <a:t> share of renewables</a:t>
            </a:r>
            <a:endParaRPr sz="3300"/>
          </a:p>
        </p:txBody>
      </p:sp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6713" y="1407876"/>
            <a:ext cx="4318025" cy="265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9900" y="1565850"/>
            <a:ext cx="3666300" cy="21815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25075" y="1434725"/>
            <a:ext cx="3739125" cy="24438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1"/>
          <p:cNvSpPr txBox="1"/>
          <p:nvPr>
            <p:ph type="ctrTitle"/>
          </p:nvPr>
        </p:nvSpPr>
        <p:spPr>
          <a:xfrm>
            <a:off x="459900" y="192425"/>
            <a:ext cx="7623900" cy="985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Countries with the lowest access to clean fuels for cooking and no low carbon electricity</a:t>
            </a:r>
            <a:endParaRPr sz="26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4500" y="1147975"/>
            <a:ext cx="4262200" cy="264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78125" y="1080625"/>
            <a:ext cx="3571950" cy="2876025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2"/>
          <p:cNvSpPr txBox="1"/>
          <p:nvPr>
            <p:ph type="ctrTitle"/>
          </p:nvPr>
        </p:nvSpPr>
        <p:spPr>
          <a:xfrm>
            <a:off x="704550" y="142025"/>
            <a:ext cx="7956300" cy="802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Countries with low access of electricity also are among countries with less GDP per capita</a:t>
            </a:r>
            <a:endParaRPr sz="25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/>
          <p:nvPr>
            <p:ph type="ctrTitle"/>
          </p:nvPr>
        </p:nvSpPr>
        <p:spPr>
          <a:xfrm>
            <a:off x="685800" y="1547887"/>
            <a:ext cx="7772400" cy="10272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Visualization with Tableau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4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0" name="Google Shape;13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26175" y="286125"/>
            <a:ext cx="5810400" cy="4546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rsino template">
  <a:themeElements>
    <a:clrScheme name="Custom 347">
      <a:dk1>
        <a:srgbClr val="08153D"/>
      </a:dk1>
      <a:lt1>
        <a:srgbClr val="FFFFFF"/>
      </a:lt1>
      <a:dk2>
        <a:srgbClr val="6E8097"/>
      </a:dk2>
      <a:lt2>
        <a:srgbClr val="F1F3F5"/>
      </a:lt2>
      <a:accent1>
        <a:srgbClr val="1A80F9"/>
      </a:accent1>
      <a:accent2>
        <a:srgbClr val="7CB8F9"/>
      </a:accent2>
      <a:accent3>
        <a:srgbClr val="C4CCEC"/>
      </a:accent3>
      <a:accent4>
        <a:srgbClr val="23AED6"/>
      </a:accent4>
      <a:accent5>
        <a:srgbClr val="00AB5B"/>
      </a:accent5>
      <a:accent6>
        <a:srgbClr val="C6DC5D"/>
      </a:accent6>
      <a:hlink>
        <a:srgbClr val="14427A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